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lvl1pPr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1pPr>
    <a:lvl2pPr indent="228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2pPr>
    <a:lvl3pPr indent="457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3pPr>
    <a:lvl4pPr indent="685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4pPr>
    <a:lvl5pPr indent="9144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5pPr>
    <a:lvl6pPr indent="11430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6pPr>
    <a:lvl7pPr indent="13716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7pPr>
    <a:lvl8pPr indent="16002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8pPr>
    <a:lvl9pPr indent="1828800" algn="ctr" defTabSz="584200">
      <a:defRPr sz="3600">
        <a:solidFill>
          <a:srgbClr val="535353"/>
        </a:solidFill>
        <a:latin typeface="+mn-lt"/>
        <a:ea typeface="+mn-ea"/>
        <a:cs typeface="+mn-cs"/>
        <a:sym typeface="Gill Sans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D455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D455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06B7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50800" cap="flat">
              <a:noFill/>
              <a:miter lim="400000"/>
            </a:ln>
          </a:left>
          <a:right>
            <a:ln w="50800" cap="flat">
              <a:noFill/>
              <a:miter lim="400000"/>
            </a:ln>
          </a:right>
          <a:top>
            <a:ln w="50800" cap="flat">
              <a:noFill/>
              <a:miter lim="400000"/>
            </a:ln>
          </a:top>
          <a:bottom>
            <a:ln w="50800" cap="flat">
              <a:noFill/>
              <a:miter lim="400000"/>
            </a:ln>
          </a:bottom>
          <a:insideH>
            <a:ln w="50800" cap="flat">
              <a:noFill/>
              <a:miter lim="400000"/>
            </a:ln>
          </a:insideH>
          <a:insideV>
            <a:ln w="508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title>
      <c:tx>
        <c:rich>
          <a:bodyPr rot="0"/>
          <a:lstStyle/>
          <a:p>
            <a:pPr lvl="0"/>
            <a:endParaRPr lang="en-US"/>
          </a:p>
        </c:rich>
      </c:tx>
      <c:overlay val="1"/>
    </c:title>
    <c:autoTitleDeleted val="0"/>
    <c:plotArea>
      <c:layout>
        <c:manualLayout>
          <c:layoutTarget val="inner"/>
          <c:xMode val="edge"/>
          <c:yMode val="edge"/>
          <c:x val="0.1443856347354075"/>
          <c:y val="0.17901206389073288"/>
          <c:w val="0.79214630822234311"/>
          <c:h val="0.74053770046845413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ln w="76200" cap="flat">
              <a:solidFill>
                <a:srgbClr val="808785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808785"/>
              </a:solidFill>
              <a:ln w="76200" cap="flat">
                <a:solidFill>
                  <a:srgbClr val="808785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0C0-47F1-9627-9D289EEA0045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ln w="76200" cap="flat">
              <a:solidFill>
                <a:srgbClr val="AB1802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AB1802"/>
              </a:solidFill>
              <a:ln w="76200" cap="flat">
                <a:solidFill>
                  <a:srgbClr val="AB180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0C0-47F1-9627-9D289EEA00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91920600"/>
        <c:axId val="1"/>
      </c:lineChart>
      <c:catAx>
        <c:axId val="29192060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A8B8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291920600"/>
        <c:crosses val="autoZero"/>
        <c:crossBetween val="midCat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title>
      <c:tx>
        <c:rich>
          <a:bodyPr rot="0"/>
          <a:lstStyle/>
          <a:p>
            <a:pPr lvl="0"/>
            <a:endParaRPr lang="en-US"/>
          </a:p>
        </c:rich>
      </c:tx>
      <c:overlay val="1"/>
    </c:title>
    <c:autoTitleDeleted val="0"/>
    <c:plotArea>
      <c:layout>
        <c:manualLayout>
          <c:layoutTarget val="inner"/>
          <c:xMode val="edge"/>
          <c:yMode val="edge"/>
          <c:x val="0.20378369411574707"/>
          <c:y val="6.6093899999999997E-2"/>
          <c:w val="0.65070576050963747"/>
          <c:h val="0.82446760034915201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ln w="76200" cap="flat">
              <a:solidFill>
                <a:srgbClr val="808785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808785"/>
              </a:solidFill>
              <a:ln w="76200" cap="flat">
                <a:solidFill>
                  <a:srgbClr val="808785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28-4C50-BBF2-5E9E56078AC8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ln w="76200" cap="flat">
              <a:solidFill>
                <a:srgbClr val="AB1802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AB1802"/>
              </a:solidFill>
              <a:ln w="76200" cap="flat">
                <a:solidFill>
                  <a:srgbClr val="AB1802"/>
                </a:solidFill>
                <a:prstDash val="solid"/>
                <a:miter lim="400000"/>
              </a:ln>
              <a:effectLst/>
            </c:spPr>
          </c:marker>
          <c:cat>
            <c:strRef>
              <c:f>Sheet1!$B$1:$E$1</c:f>
              <c:strCache>
                <c:ptCount val="4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28-4C50-BBF2-5E9E56078A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91805552"/>
        <c:axId val="1"/>
      </c:lineChart>
      <c:catAx>
        <c:axId val="291805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8A8B89"/>
            </a:solidFill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1"/>
      </c:catAx>
      <c:valAx>
        <c:axId val="1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8A8B89"/>
              </a:solidFill>
              <a:prstDash val="solid"/>
              <a:miter lim="400000"/>
            </a:ln>
          </c:spPr>
        </c:majorGridlines>
        <c:numFmt formatCode="General" sourceLinked="0"/>
        <c:majorTickMark val="none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 lvl="0">
              <a:defRPr sz="2400" b="0" i="0" u="none" strike="noStrike">
                <a:solidFill>
                  <a:srgbClr val="535353"/>
                </a:solidFill>
                <a:effectLst/>
                <a:latin typeface="Gill Sans Light"/>
              </a:defRPr>
            </a:pPr>
            <a:endParaRPr lang="en-US"/>
          </a:p>
        </c:txPr>
        <c:crossAx val="291805552"/>
        <c:crosses val="autoZero"/>
        <c:crossBetween val="midCat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2286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4572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6858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91440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535353"/>
                </a:solidFill>
              </a:rP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4600">
                <a:solidFill>
                  <a:srgbClr val="535353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 sz="7200" cap="all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titleStyle>
    <p:bodyStyle>
      <a:lvl1pPr marL="5207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1pPr>
      <a:lvl2pPr marL="10414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2pPr>
      <a:lvl3pPr marL="15621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3pPr>
      <a:lvl4pPr marL="20828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4pPr>
      <a:lvl5pPr marL="26035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5pPr>
      <a:lvl6pPr marL="31242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6pPr>
      <a:lvl7pPr marL="36449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7pPr>
      <a:lvl8pPr marL="41656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8pPr>
      <a:lvl9pPr marL="4686300" indent="-520700" defTabSz="584200">
        <a:lnSpc>
          <a:spcPct val="120000"/>
        </a:lnSpc>
        <a:spcBef>
          <a:spcPts val="4600"/>
        </a:spcBef>
        <a:buSzPct val="82000"/>
        <a:buChar char="•"/>
        <a:defRPr sz="4600">
          <a:solidFill>
            <a:srgbClr val="535353"/>
          </a:solidFill>
          <a:latin typeface="+mn-lt"/>
          <a:ea typeface="+mn-ea"/>
          <a:cs typeface="+mn-cs"/>
          <a:sym typeface="Gill Sans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198783" y="877956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br>
              <a:rPr lang="en-US" i="1" dirty="0">
                <a:solidFill>
                  <a:srgbClr val="000000"/>
                </a:solidFill>
                <a:latin typeface="Didot"/>
                <a:ea typeface="Didot"/>
                <a:cs typeface="Didot"/>
                <a:sym typeface="Didot"/>
              </a:rPr>
            </a:br>
            <a:r>
              <a:rPr sz="7200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 </a:t>
            </a:r>
            <a:r>
              <a:rPr sz="8800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PETMON</a:t>
            </a:r>
            <a:endParaRPr sz="7200" cap="all" dirty="0">
              <a:solidFill>
                <a:srgbClr val="C82506"/>
              </a:solidFill>
              <a:latin typeface="Didot"/>
              <a:ea typeface="Didot"/>
              <a:cs typeface="Didot"/>
              <a:sym typeface="Didot"/>
            </a:endParaRP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711200" y="4909101"/>
            <a:ext cx="12293600" cy="12954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800" dirty="0">
                <a:solidFill>
                  <a:srgbClr val="535353"/>
                </a:solidFill>
              </a:rPr>
              <a:t>All in One </a:t>
            </a:r>
            <a:r>
              <a:rPr sz="4800" dirty="0">
                <a:solidFill>
                  <a:srgbClr val="535353"/>
                </a:solidFill>
              </a:rPr>
              <a:t>tracker for your </a:t>
            </a:r>
            <a:r>
              <a:rPr lang="en-US" sz="4800" dirty="0">
                <a:solidFill>
                  <a:srgbClr val="535353"/>
                </a:solidFill>
              </a:rPr>
              <a:t>P</a:t>
            </a:r>
            <a:r>
              <a:rPr sz="4800" dirty="0">
                <a:solidFill>
                  <a:srgbClr val="535353"/>
                </a:solidFill>
              </a:rPr>
              <a:t>et</a:t>
            </a:r>
          </a:p>
        </p:txBody>
      </p:sp>
      <p:sp>
        <p:nvSpPr>
          <p:cNvPr id="34" name="Shape 34"/>
          <p:cNvSpPr/>
          <p:nvPr/>
        </p:nvSpPr>
        <p:spPr>
          <a:xfrm>
            <a:off x="8742160" y="2318301"/>
            <a:ext cx="3563994" cy="8566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86"/>
                </a:moveTo>
                <a:lnTo>
                  <a:pt x="3373" y="17788"/>
                </a:lnTo>
                <a:lnTo>
                  <a:pt x="5320" y="0"/>
                </a:lnTo>
                <a:lnTo>
                  <a:pt x="7263" y="18783"/>
                </a:lnTo>
                <a:cubicBezTo>
                  <a:pt x="7413" y="19370"/>
                  <a:pt x="7599" y="19693"/>
                  <a:pt x="7791" y="19703"/>
                </a:cubicBezTo>
                <a:cubicBezTo>
                  <a:pt x="7981" y="19712"/>
                  <a:pt x="8166" y="19412"/>
                  <a:pt x="8318" y="18848"/>
                </a:cubicBezTo>
                <a:lnTo>
                  <a:pt x="9092" y="13990"/>
                </a:lnTo>
                <a:lnTo>
                  <a:pt x="9742" y="19329"/>
                </a:lnTo>
                <a:lnTo>
                  <a:pt x="10770" y="14571"/>
                </a:lnTo>
                <a:lnTo>
                  <a:pt x="11540" y="19046"/>
                </a:lnTo>
                <a:lnTo>
                  <a:pt x="12842" y="19599"/>
                </a:lnTo>
                <a:lnTo>
                  <a:pt x="14198" y="19510"/>
                </a:lnTo>
                <a:lnTo>
                  <a:pt x="15463" y="5154"/>
                </a:lnTo>
                <a:lnTo>
                  <a:pt x="17069" y="20841"/>
                </a:lnTo>
                <a:lnTo>
                  <a:pt x="17729" y="15897"/>
                </a:lnTo>
                <a:cubicBezTo>
                  <a:pt x="17828" y="16811"/>
                  <a:pt x="17927" y="17725"/>
                  <a:pt x="18027" y="18640"/>
                </a:cubicBezTo>
                <a:cubicBezTo>
                  <a:pt x="18126" y="19554"/>
                  <a:pt x="18225" y="20469"/>
                  <a:pt x="18324" y="21383"/>
                </a:cubicBezTo>
                <a:lnTo>
                  <a:pt x="18949" y="16483"/>
                </a:lnTo>
                <a:lnTo>
                  <a:pt x="19747" y="21583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5A5F5E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5200" cap="all"/>
            </a:pP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5269" y="15398"/>
            <a:ext cx="7862705" cy="9526168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hape 87"/>
          <p:cNvSpPr/>
          <p:nvPr/>
        </p:nvSpPr>
        <p:spPr>
          <a:xfrm>
            <a:off x="5479654" y="1152939"/>
            <a:ext cx="3425808" cy="5560776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graphicFrame>
        <p:nvGraphicFramePr>
          <p:cNvPr id="88" name="Chart 88"/>
          <p:cNvGraphicFramePr/>
          <p:nvPr>
            <p:extLst>
              <p:ext uri="{D42A27DB-BD31-4B8C-83A1-F6EECF244321}">
                <p14:modId xmlns:p14="http://schemas.microsoft.com/office/powerpoint/2010/main" val="2049705442"/>
              </p:ext>
            </p:extLst>
          </p:nvPr>
        </p:nvGraphicFramePr>
        <p:xfrm>
          <a:off x="5479654" y="1733782"/>
          <a:ext cx="3425809" cy="4979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9" name="Shape 89"/>
          <p:cNvSpPr/>
          <p:nvPr/>
        </p:nvSpPr>
        <p:spPr>
          <a:xfrm>
            <a:off x="5814483" y="1368382"/>
            <a:ext cx="2756148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 b="1" u="sng" dirty="0">
                <a:solidFill>
                  <a:srgbClr val="535353"/>
                </a:solidFill>
              </a:rPr>
              <a:t>MONTHLY REPORT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title"/>
          </p:nvPr>
        </p:nvSpPr>
        <p:spPr>
          <a:xfrm>
            <a:off x="355600" y="3235827"/>
            <a:ext cx="12293600" cy="24384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lvl="0" defTabSz="420624">
              <a:defRPr sz="1800" cap="none">
                <a:solidFill>
                  <a:srgbClr val="000000"/>
                </a:solidFill>
              </a:defRPr>
            </a:pPr>
            <a:r>
              <a:rPr sz="7632" cap="all" dirty="0">
                <a:solidFill>
                  <a:srgbClr val="535353"/>
                </a:solidFill>
              </a:rPr>
              <a:t>ARE </a:t>
            </a:r>
            <a:r>
              <a:rPr lang="en-US" sz="7632" cap="all" dirty="0">
                <a:solidFill>
                  <a:srgbClr val="535353"/>
                </a:solidFill>
              </a:rPr>
              <a:t>YOU </a:t>
            </a:r>
            <a:r>
              <a:rPr sz="7632" cap="all" dirty="0">
                <a:solidFill>
                  <a:srgbClr val="535353"/>
                </a:solidFill>
              </a:rPr>
              <a:t>A PET</a:t>
            </a:r>
            <a:r>
              <a:rPr lang="en-US" sz="7632" cap="all" dirty="0">
                <a:solidFill>
                  <a:srgbClr val="535353"/>
                </a:solidFill>
              </a:rPr>
              <a:t> </a:t>
            </a:r>
            <a:r>
              <a:rPr sz="7632" cap="all" dirty="0">
                <a:solidFill>
                  <a:srgbClr val="535353"/>
                </a:solidFill>
              </a:rPr>
              <a:t>OWNER</a:t>
            </a:r>
            <a:r>
              <a:rPr lang="en-US" sz="7632" cap="all" dirty="0">
                <a:solidFill>
                  <a:srgbClr val="535353"/>
                </a:solidFill>
              </a:rPr>
              <a:t>?</a:t>
            </a:r>
            <a:endParaRPr sz="7632" cap="all" dirty="0">
              <a:solidFill>
                <a:srgbClr val="535353"/>
              </a:solidFill>
            </a:endParaRPr>
          </a:p>
          <a:p>
            <a:pPr lvl="0" defTabSz="420624">
              <a:defRPr sz="1800" cap="none">
                <a:solidFill>
                  <a:srgbClr val="000000"/>
                </a:solidFill>
              </a:defRPr>
            </a:pPr>
            <a:br>
              <a:rPr lang="en-US" sz="5184" cap="all" dirty="0">
                <a:solidFill>
                  <a:srgbClr val="535353"/>
                </a:solidFill>
              </a:rPr>
            </a:br>
            <a:r>
              <a:rPr sz="5184" cap="all" dirty="0">
                <a:solidFill>
                  <a:srgbClr val="535353"/>
                </a:solidFill>
              </a:rPr>
              <a:t>then </a:t>
            </a:r>
            <a:r>
              <a:rPr lang="en-US" sz="5184" cap="all" dirty="0">
                <a:solidFill>
                  <a:srgbClr val="535353"/>
                </a:solidFill>
              </a:rPr>
              <a:t>YOUR PET’S</a:t>
            </a:r>
            <a:r>
              <a:rPr sz="5184" cap="all" dirty="0">
                <a:solidFill>
                  <a:srgbClr val="535353"/>
                </a:solidFill>
              </a:rPr>
              <a:t> health must matter to you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196574" y="812247"/>
            <a:ext cx="12293600" cy="32385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>
                <a:solidFill>
                  <a:srgbClr val="535353"/>
                </a:solidFill>
              </a:rPr>
              <a:t>THEN </a:t>
            </a:r>
            <a:r>
              <a:rPr sz="7200" cap="all" dirty="0">
                <a:solidFill>
                  <a:srgbClr val="535353"/>
                </a:solidFill>
              </a:rPr>
              <a:t>why</a:t>
            </a:r>
            <a:r>
              <a:rPr lang="en-US" sz="7200" cap="all" dirty="0">
                <a:solidFill>
                  <a:srgbClr val="535353"/>
                </a:solidFill>
              </a:rPr>
              <a:t> NOT</a:t>
            </a:r>
            <a:endParaRPr sz="7200" cap="all" dirty="0">
              <a:solidFill>
                <a:srgbClr val="535353"/>
              </a:solidFill>
            </a:endParaRP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xfrm>
            <a:off x="335722" y="4892813"/>
            <a:ext cx="12293600" cy="1295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700" dirty="0">
                <a:solidFill>
                  <a:srgbClr val="535353"/>
                </a:solidFill>
              </a:rPr>
              <a:t>TRACK YOUR PET’S ACTIVITIES ?</a:t>
            </a:r>
            <a:endParaRPr sz="4700" dirty="0">
              <a:solidFill>
                <a:srgbClr val="535353"/>
              </a:solidFill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trackactivityrest-sml.mp4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 rot="15753">
            <a:off x="1109700" y="-601242"/>
            <a:ext cx="10785400" cy="107854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collar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2126" y="439123"/>
            <a:ext cx="11512775" cy="8749709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/>
          <p:nvPr/>
        </p:nvSpPr>
        <p:spPr>
          <a:xfrm>
            <a:off x="1348813" y="710141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B1802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600" dirty="0">
                <a:solidFill>
                  <a:srgbClr val="FFFFFF"/>
                </a:solidFill>
              </a:rPr>
              <a:t>P</a:t>
            </a:r>
            <a:r>
              <a:rPr sz="2600" dirty="0">
                <a:solidFill>
                  <a:srgbClr val="FFFFFF"/>
                </a:solidFill>
              </a:rPr>
              <a:t>ulse</a:t>
            </a:r>
            <a:endParaRPr sz="2000" dirty="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600" dirty="0">
                <a:solidFill>
                  <a:srgbClr val="FCFEFE"/>
                </a:solidFill>
              </a:rPr>
              <a:t>R</a:t>
            </a:r>
            <a:r>
              <a:rPr sz="2600" dirty="0">
                <a:solidFill>
                  <a:srgbClr val="FCFEFE"/>
                </a:solidFill>
              </a:rPr>
              <a:t>ate </a:t>
            </a:r>
          </a:p>
        </p:txBody>
      </p:sp>
      <p:sp>
        <p:nvSpPr>
          <p:cNvPr id="45" name="Shape 45"/>
          <p:cNvSpPr/>
          <p:nvPr/>
        </p:nvSpPr>
        <p:spPr>
          <a:xfrm>
            <a:off x="10202841" y="7202554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B1802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>
                <a:solidFill>
                  <a:srgbClr val="FFFFFF"/>
                </a:solidFill>
              </a:rPr>
              <a:t>S</a:t>
            </a:r>
            <a:r>
              <a:rPr sz="2300" dirty="0">
                <a:solidFill>
                  <a:srgbClr val="FFFFFF"/>
                </a:solidFill>
              </a:rPr>
              <a:t>leeping</a:t>
            </a: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rgbClr val="FFFFFF"/>
                </a:solidFill>
              </a:rPr>
              <a:t>P</a:t>
            </a:r>
            <a:r>
              <a:rPr sz="2400" dirty="0">
                <a:solidFill>
                  <a:srgbClr val="FFFFFF"/>
                </a:solidFill>
              </a:rPr>
              <a:t>attern</a:t>
            </a:r>
            <a:r>
              <a:rPr sz="2400" dirty="0">
                <a:solidFill>
                  <a:srgbClr val="FCFEFE"/>
                </a:solidFill>
              </a:rPr>
              <a:t> </a:t>
            </a:r>
          </a:p>
        </p:txBody>
      </p:sp>
      <p:sp>
        <p:nvSpPr>
          <p:cNvPr id="46" name="Shape 46"/>
          <p:cNvSpPr/>
          <p:nvPr/>
        </p:nvSpPr>
        <p:spPr>
          <a:xfrm>
            <a:off x="1207569" y="6439726"/>
            <a:ext cx="1552487" cy="1525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B1802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300" dirty="0">
                <a:solidFill>
                  <a:srgbClr val="FFFFFF"/>
                </a:solidFill>
              </a:rPr>
              <a:t>B</a:t>
            </a:r>
            <a:r>
              <a:rPr sz="2300" dirty="0">
                <a:solidFill>
                  <a:srgbClr val="FFFFFF"/>
                </a:solidFill>
              </a:rPr>
              <a:t>ody</a:t>
            </a:r>
            <a:br>
              <a:rPr sz="2600" dirty="0">
                <a:solidFill>
                  <a:srgbClr val="FFFFFF"/>
                </a:solidFill>
              </a:rPr>
            </a:br>
            <a:r>
              <a:rPr lang="en-US" sz="2100" dirty="0">
                <a:solidFill>
                  <a:srgbClr val="FFFFFF"/>
                </a:solidFill>
              </a:rPr>
              <a:t>T</a:t>
            </a:r>
            <a:r>
              <a:rPr sz="2100" dirty="0">
                <a:solidFill>
                  <a:srgbClr val="FFFFFF"/>
                </a:solidFill>
              </a:rPr>
              <a:t>emperature</a:t>
            </a:r>
          </a:p>
        </p:txBody>
      </p:sp>
      <p:sp>
        <p:nvSpPr>
          <p:cNvPr id="47" name="Shape 47"/>
          <p:cNvSpPr/>
          <p:nvPr/>
        </p:nvSpPr>
        <p:spPr>
          <a:xfrm>
            <a:off x="10202841" y="710141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B1802"/>
          </a:solidFill>
          <a:ln w="12700">
            <a:miter lim="400000"/>
          </a:ln>
          <a:effectLst>
            <a:outerShdw blurRad="381000" dist="119618" rotWithShape="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00" dirty="0">
                <a:solidFill>
                  <a:srgbClr val="FFFFFF"/>
                </a:solidFill>
              </a:rPr>
              <a:t>C</a:t>
            </a:r>
            <a:r>
              <a:rPr sz="2500" dirty="0">
                <a:solidFill>
                  <a:srgbClr val="FFFFFF"/>
                </a:solidFill>
              </a:rPr>
              <a:t>alories </a:t>
            </a:r>
            <a:r>
              <a:rPr lang="en-US" sz="2500" dirty="0">
                <a:solidFill>
                  <a:srgbClr val="FFFFFF"/>
                </a:solidFill>
              </a:rPr>
              <a:t>B</a:t>
            </a:r>
            <a:r>
              <a:rPr sz="2600" dirty="0">
                <a:solidFill>
                  <a:srgbClr val="FFFFFF"/>
                </a:solidFill>
              </a:rPr>
              <a:t>urnt</a:t>
            </a:r>
            <a:endParaRPr sz="20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8003454" y="4212229"/>
            <a:ext cx="1661270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Cloud</a:t>
            </a:r>
          </a:p>
        </p:txBody>
      </p:sp>
      <p:sp>
        <p:nvSpPr>
          <p:cNvPr id="51" name="Shape 51"/>
          <p:cNvSpPr/>
          <p:nvPr/>
        </p:nvSpPr>
        <p:spPr>
          <a:xfrm>
            <a:off x="1564546" y="6746940"/>
            <a:ext cx="2202447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Website</a:t>
            </a:r>
          </a:p>
        </p:txBody>
      </p:sp>
      <p:sp>
        <p:nvSpPr>
          <p:cNvPr id="52" name="Shape 52"/>
          <p:cNvSpPr/>
          <p:nvPr/>
        </p:nvSpPr>
        <p:spPr>
          <a:xfrm>
            <a:off x="9023944" y="6746940"/>
            <a:ext cx="2788041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Mobile </a:t>
            </a:r>
            <a:r>
              <a:rPr lang="en-US" sz="3600" b="1" dirty="0">
                <a:solidFill>
                  <a:srgbClr val="535353"/>
                </a:solidFill>
              </a:rPr>
              <a:t>A</a:t>
            </a:r>
            <a:r>
              <a:rPr sz="3600" b="1" dirty="0">
                <a:solidFill>
                  <a:srgbClr val="535353"/>
                </a:solidFill>
              </a:rPr>
              <a:t>pp</a:t>
            </a:r>
          </a:p>
        </p:txBody>
      </p:sp>
      <p:pic>
        <p:nvPicPr>
          <p:cNvPr id="55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0671" y="3658593"/>
            <a:ext cx="1661270" cy="1661270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sp>
        <p:nvSpPr>
          <p:cNvPr id="56" name="Shape 56"/>
          <p:cNvSpPr/>
          <p:nvPr/>
        </p:nvSpPr>
        <p:spPr>
          <a:xfrm>
            <a:off x="8003454" y="1261731"/>
            <a:ext cx="1801649" cy="553998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b="1" dirty="0">
                <a:solidFill>
                  <a:srgbClr val="535353"/>
                </a:solidFill>
              </a:rPr>
              <a:t>B</a:t>
            </a:r>
            <a:r>
              <a:rPr sz="3600" b="1" dirty="0">
                <a:solidFill>
                  <a:srgbClr val="535353"/>
                </a:solidFill>
              </a:rPr>
              <a:t>elt</a:t>
            </a:r>
          </a:p>
        </p:txBody>
      </p:sp>
      <p:pic>
        <p:nvPicPr>
          <p:cNvPr id="57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4501" y="7680022"/>
            <a:ext cx="1862536" cy="1524576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pic>
        <p:nvPicPr>
          <p:cNvPr id="58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805103" y="7605965"/>
            <a:ext cx="1225725" cy="1598633"/>
          </a:xfrm>
          <a:prstGeom prst="rect">
            <a:avLst/>
          </a:prstGeom>
          <a:ln w="25400">
            <a:miter lim="400000"/>
          </a:ln>
          <a:effectLst>
            <a:outerShdw blurRad="127000" dist="76200" dir="5520000" rotWithShape="0">
              <a:srgbClr val="000000">
                <a:alpha val="60000"/>
              </a:srgbClr>
            </a:outerShdw>
          </a:effectLst>
        </p:spPr>
      </p:pic>
      <p:pic>
        <p:nvPicPr>
          <p:cNvPr id="59" name="collar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289405" y="830966"/>
            <a:ext cx="1862536" cy="1415527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</p:spPr>
      </p:pic>
      <p:cxnSp>
        <p:nvCxnSpPr>
          <p:cNvPr id="10" name="Straight Arrow Connector 9"/>
          <p:cNvCxnSpPr/>
          <p:nvPr/>
        </p:nvCxnSpPr>
        <p:spPr>
          <a:xfrm>
            <a:off x="7434470" y="5108713"/>
            <a:ext cx="2370633" cy="1451113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/>
          <p:cNvCxnSpPr/>
          <p:nvPr/>
        </p:nvCxnSpPr>
        <p:spPr>
          <a:xfrm flipH="1">
            <a:off x="3005666" y="5108713"/>
            <a:ext cx="2202476" cy="1451113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Straight Arrow Connector 15"/>
          <p:cNvCxnSpPr/>
          <p:nvPr/>
        </p:nvCxnSpPr>
        <p:spPr>
          <a:xfrm>
            <a:off x="6220673" y="2445026"/>
            <a:ext cx="0" cy="1053548"/>
          </a:xfrm>
          <a:prstGeom prst="straightConnector1">
            <a:avLst/>
          </a:prstGeom>
          <a:noFill/>
          <a:ln w="57150" cap="flat">
            <a:solidFill>
              <a:srgbClr val="0070C0"/>
            </a:solidFill>
            <a:prstDash val="solid"/>
            <a:miter lim="400000"/>
            <a:tailEnd type="triangl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asted-image.png"/>
          <p:cNvPicPr/>
          <p:nvPr/>
        </p:nvPicPr>
        <p:blipFill>
          <a:blip r:embed="rId2">
            <a:alphaModFix amt="66062"/>
            <a:extLst/>
          </a:blip>
          <a:srcRect t="1549" b="7043"/>
          <a:stretch>
            <a:fillRect/>
          </a:stretch>
        </p:blipFill>
        <p:spPr>
          <a:xfrm>
            <a:off x="0" y="10914"/>
            <a:ext cx="13004800" cy="9985631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xfrm>
            <a:off x="3897683" y="201405"/>
            <a:ext cx="4952572" cy="1409553"/>
          </a:xfrm>
          <a:prstGeom prst="rect">
            <a:avLst/>
          </a:prstGeom>
        </p:spPr>
        <p:txBody>
          <a:bodyPr/>
          <a:lstStyle/>
          <a:p>
            <a:pPr lvl="0" defTabSz="420624">
              <a:defRPr sz="1800" cap="none">
                <a:solidFill>
                  <a:srgbClr val="000000"/>
                </a:solidFill>
              </a:defRPr>
            </a:pPr>
            <a:r>
              <a:rPr sz="5184" b="1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PETMON</a:t>
            </a:r>
          </a:p>
        </p:txBody>
      </p:sp>
      <p:sp>
        <p:nvSpPr>
          <p:cNvPr id="63" name="Shape 63"/>
          <p:cNvSpPr/>
          <p:nvPr/>
        </p:nvSpPr>
        <p:spPr>
          <a:xfrm>
            <a:off x="7768234" y="444138"/>
            <a:ext cx="3070756" cy="618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86"/>
                </a:moveTo>
                <a:lnTo>
                  <a:pt x="3373" y="17788"/>
                </a:lnTo>
                <a:lnTo>
                  <a:pt x="5320" y="0"/>
                </a:lnTo>
                <a:lnTo>
                  <a:pt x="7263" y="18783"/>
                </a:lnTo>
                <a:cubicBezTo>
                  <a:pt x="7413" y="19370"/>
                  <a:pt x="7599" y="19693"/>
                  <a:pt x="7791" y="19703"/>
                </a:cubicBezTo>
                <a:cubicBezTo>
                  <a:pt x="7981" y="19712"/>
                  <a:pt x="8166" y="19412"/>
                  <a:pt x="8318" y="18848"/>
                </a:cubicBezTo>
                <a:lnTo>
                  <a:pt x="9092" y="13990"/>
                </a:lnTo>
                <a:lnTo>
                  <a:pt x="9742" y="19329"/>
                </a:lnTo>
                <a:lnTo>
                  <a:pt x="10770" y="14571"/>
                </a:lnTo>
                <a:lnTo>
                  <a:pt x="11540" y="19046"/>
                </a:lnTo>
                <a:lnTo>
                  <a:pt x="12842" y="19599"/>
                </a:lnTo>
                <a:lnTo>
                  <a:pt x="14198" y="19510"/>
                </a:lnTo>
                <a:lnTo>
                  <a:pt x="15463" y="5154"/>
                </a:lnTo>
                <a:lnTo>
                  <a:pt x="17069" y="20841"/>
                </a:lnTo>
                <a:lnTo>
                  <a:pt x="17729" y="15897"/>
                </a:lnTo>
                <a:cubicBezTo>
                  <a:pt x="17828" y="16811"/>
                  <a:pt x="17927" y="17725"/>
                  <a:pt x="18027" y="18640"/>
                </a:cubicBezTo>
                <a:cubicBezTo>
                  <a:pt x="18126" y="19554"/>
                  <a:pt x="18225" y="20469"/>
                  <a:pt x="18324" y="21383"/>
                </a:cubicBezTo>
                <a:lnTo>
                  <a:pt x="18949" y="16483"/>
                </a:lnTo>
                <a:lnTo>
                  <a:pt x="19747" y="21583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5A5F5E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5200" cap="all"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8639455" y="6995694"/>
            <a:ext cx="3071005" cy="127000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Login</a:t>
            </a:r>
          </a:p>
        </p:txBody>
      </p:sp>
      <p:sp>
        <p:nvSpPr>
          <p:cNvPr id="65" name="Shape 65"/>
          <p:cNvSpPr/>
          <p:nvPr/>
        </p:nvSpPr>
        <p:spPr>
          <a:xfrm>
            <a:off x="8639455" y="3141220"/>
            <a:ext cx="3071005" cy="127000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Sign Up</a:t>
            </a:r>
          </a:p>
        </p:txBody>
      </p:sp>
      <p:sp>
        <p:nvSpPr>
          <p:cNvPr id="66" name="Shape 66"/>
          <p:cNvSpPr/>
          <p:nvPr/>
        </p:nvSpPr>
        <p:spPr>
          <a:xfrm>
            <a:off x="9777412" y="5392981"/>
            <a:ext cx="79509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b="1" dirty="0">
                <a:solidFill>
                  <a:srgbClr val="535353"/>
                </a:solidFill>
              </a:rPr>
              <a:t>OR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asted-image.png"/>
          <p:cNvPicPr/>
          <p:nvPr/>
        </p:nvPicPr>
        <p:blipFill>
          <a:blip r:embed="rId2">
            <a:alphaModFix amt="66062"/>
            <a:extLst/>
          </a:blip>
          <a:srcRect t="1549" b="7043"/>
          <a:stretch>
            <a:fillRect/>
          </a:stretch>
        </p:blipFill>
        <p:spPr>
          <a:xfrm>
            <a:off x="0" y="0"/>
            <a:ext cx="13004800" cy="9985631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7748419" y="78727"/>
            <a:ext cx="3070757" cy="6183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086"/>
                </a:moveTo>
                <a:lnTo>
                  <a:pt x="3373" y="17788"/>
                </a:lnTo>
                <a:lnTo>
                  <a:pt x="5320" y="0"/>
                </a:lnTo>
                <a:lnTo>
                  <a:pt x="7263" y="18783"/>
                </a:lnTo>
                <a:cubicBezTo>
                  <a:pt x="7413" y="19370"/>
                  <a:pt x="7599" y="19693"/>
                  <a:pt x="7791" y="19703"/>
                </a:cubicBezTo>
                <a:cubicBezTo>
                  <a:pt x="7981" y="19712"/>
                  <a:pt x="8166" y="19412"/>
                  <a:pt x="8318" y="18848"/>
                </a:cubicBezTo>
                <a:lnTo>
                  <a:pt x="9092" y="13990"/>
                </a:lnTo>
                <a:lnTo>
                  <a:pt x="9742" y="19329"/>
                </a:lnTo>
                <a:lnTo>
                  <a:pt x="10770" y="14571"/>
                </a:lnTo>
                <a:lnTo>
                  <a:pt x="11540" y="19046"/>
                </a:lnTo>
                <a:lnTo>
                  <a:pt x="12842" y="19599"/>
                </a:lnTo>
                <a:lnTo>
                  <a:pt x="14198" y="19510"/>
                </a:lnTo>
                <a:lnTo>
                  <a:pt x="15463" y="5154"/>
                </a:lnTo>
                <a:lnTo>
                  <a:pt x="17069" y="20841"/>
                </a:lnTo>
                <a:lnTo>
                  <a:pt x="17729" y="15897"/>
                </a:lnTo>
                <a:cubicBezTo>
                  <a:pt x="17828" y="16811"/>
                  <a:pt x="17927" y="17725"/>
                  <a:pt x="18027" y="18640"/>
                </a:cubicBezTo>
                <a:cubicBezTo>
                  <a:pt x="18126" y="19554"/>
                  <a:pt x="18225" y="20469"/>
                  <a:pt x="18324" y="21383"/>
                </a:cubicBezTo>
                <a:lnTo>
                  <a:pt x="18949" y="16483"/>
                </a:lnTo>
                <a:lnTo>
                  <a:pt x="19747" y="21583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5A5F5E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5200" cap="all"/>
            </a:pPr>
            <a:endParaRPr/>
          </a:p>
        </p:txBody>
      </p:sp>
      <p:graphicFrame>
        <p:nvGraphicFramePr>
          <p:cNvPr id="70" name="Table 70"/>
          <p:cNvGraphicFramePr/>
          <p:nvPr>
            <p:extLst>
              <p:ext uri="{D42A27DB-BD31-4B8C-83A1-F6EECF244321}">
                <p14:modId xmlns:p14="http://schemas.microsoft.com/office/powerpoint/2010/main" val="3241432159"/>
              </p:ext>
            </p:extLst>
          </p:nvPr>
        </p:nvGraphicFramePr>
        <p:xfrm>
          <a:off x="510396" y="2777094"/>
          <a:ext cx="6148820" cy="6755820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1537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7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72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72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88955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N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ow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300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2300" dirty="0">
                          <a:solidFill>
                            <a:srgbClr val="FFFFFF"/>
                          </a:solidFill>
                        </a:rPr>
                        <a:t>oday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</a:rPr>
                        <a:t>Yesterday</a:t>
                      </a:r>
                      <a:endParaRPr sz="21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88955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ulse
</a:t>
                      </a:r>
                      <a:r>
                        <a:rPr lang="en-US" sz="2600" dirty="0">
                          <a:solidFill>
                            <a:srgbClr val="FFFFFF"/>
                          </a:solidFill>
                        </a:rPr>
                        <a:t>R</a:t>
                      </a:r>
                      <a:r>
                        <a:rPr sz="2600" dirty="0">
                          <a:solidFill>
                            <a:srgbClr val="FFFFFF"/>
                          </a:solidFill>
                        </a:rPr>
                        <a:t>ate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88955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700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1700" dirty="0">
                          <a:solidFill>
                            <a:srgbClr val="FFFFFF"/>
                          </a:solidFill>
                        </a:rPr>
                        <a:t>ody
</a:t>
                      </a:r>
                      <a:r>
                        <a:rPr lang="en-US" sz="1700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1700" dirty="0">
                          <a:solidFill>
                            <a:srgbClr val="FFFFFF"/>
                          </a:solidFill>
                        </a:rPr>
                        <a:t>emperature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88955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sz="2200" dirty="0">
                          <a:solidFill>
                            <a:srgbClr val="FFFFFF"/>
                          </a:solidFill>
                        </a:rPr>
                        <a:t>alories </a:t>
                      </a:r>
                    </a:p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200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2200" dirty="0">
                          <a:solidFill>
                            <a:srgbClr val="FFFFFF"/>
                          </a:solidFill>
                        </a:rPr>
                        <a:t>urnt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1" name="Shape 71"/>
          <p:cNvSpPr/>
          <p:nvPr/>
        </p:nvSpPr>
        <p:spPr>
          <a:xfrm>
            <a:off x="255030" y="1394093"/>
            <a:ext cx="2488554" cy="92767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33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 b="1" dirty="0">
                <a:solidFill>
                  <a:srgbClr val="535353"/>
                </a:solidFill>
              </a:rPr>
              <a:t>Home</a:t>
            </a:r>
          </a:p>
        </p:txBody>
      </p:sp>
      <p:sp>
        <p:nvSpPr>
          <p:cNvPr id="72" name="Shape 72"/>
          <p:cNvSpPr/>
          <p:nvPr/>
        </p:nvSpPr>
        <p:spPr>
          <a:xfrm>
            <a:off x="3101009" y="1430766"/>
            <a:ext cx="3401391" cy="92767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300" b="1" dirty="0">
                <a:solidFill>
                  <a:srgbClr val="535353"/>
                </a:solidFill>
              </a:rPr>
              <a:t>Nearby Doctors</a:t>
            </a:r>
          </a:p>
        </p:txBody>
      </p:sp>
      <p:sp>
        <p:nvSpPr>
          <p:cNvPr id="73" name="Shape 73"/>
          <p:cNvSpPr/>
          <p:nvPr/>
        </p:nvSpPr>
        <p:spPr>
          <a:xfrm>
            <a:off x="6859824" y="1394093"/>
            <a:ext cx="3062022" cy="92767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>
            <a:lvl1pPr>
              <a:defRPr sz="26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300" b="1" dirty="0"/>
              <a:t>A</a:t>
            </a:r>
            <a:r>
              <a:rPr sz="3300" b="1" dirty="0">
                <a:solidFill>
                  <a:srgbClr val="535353"/>
                </a:solidFill>
              </a:rPr>
              <a:t>ppointments</a:t>
            </a:r>
          </a:p>
        </p:txBody>
      </p:sp>
      <p:sp>
        <p:nvSpPr>
          <p:cNvPr id="74" name="Shape 74"/>
          <p:cNvSpPr/>
          <p:nvPr/>
        </p:nvSpPr>
        <p:spPr>
          <a:xfrm>
            <a:off x="10279271" y="1394093"/>
            <a:ext cx="2521076" cy="927670"/>
          </a:xfrm>
          <a:prstGeom prst="rect">
            <a:avLst/>
          </a:prstGeom>
          <a:ln w="25400">
            <a:solidFill>
              <a:srgbClr val="80878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300" b="1" dirty="0">
                <a:solidFill>
                  <a:srgbClr val="000000"/>
                </a:solidFill>
              </a:rPr>
              <a:t>C</a:t>
            </a:r>
            <a:r>
              <a:rPr sz="3300" b="1" dirty="0">
                <a:solidFill>
                  <a:srgbClr val="535353"/>
                </a:solidFill>
              </a:rPr>
              <a:t>ontact </a:t>
            </a:r>
            <a:r>
              <a:rPr lang="en-US" sz="3300" b="1" dirty="0">
                <a:solidFill>
                  <a:srgbClr val="000000"/>
                </a:solidFill>
              </a:rPr>
              <a:t>U</a:t>
            </a:r>
            <a:r>
              <a:rPr sz="3300" b="1" dirty="0">
                <a:solidFill>
                  <a:srgbClr val="535353"/>
                </a:solidFill>
              </a:rPr>
              <a:t>s</a:t>
            </a:r>
          </a:p>
        </p:txBody>
      </p:sp>
      <p:graphicFrame>
        <p:nvGraphicFramePr>
          <p:cNvPr id="75" name="Chart 75"/>
          <p:cNvGraphicFramePr/>
          <p:nvPr>
            <p:extLst>
              <p:ext uri="{D42A27DB-BD31-4B8C-83A1-F6EECF244321}">
                <p14:modId xmlns:p14="http://schemas.microsoft.com/office/powerpoint/2010/main" val="4181963641"/>
              </p:ext>
            </p:extLst>
          </p:nvPr>
        </p:nvGraphicFramePr>
        <p:xfrm>
          <a:off x="7012796" y="2742070"/>
          <a:ext cx="5470752" cy="67908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6" name="Shape 76"/>
          <p:cNvSpPr/>
          <p:nvPr/>
        </p:nvSpPr>
        <p:spPr>
          <a:xfrm>
            <a:off x="8372961" y="2897706"/>
            <a:ext cx="2745576" cy="815535"/>
          </a:xfrm>
          <a:prstGeom prst="roundRect">
            <a:avLst>
              <a:gd name="adj" fmla="val 0"/>
            </a:avLst>
          </a:prstGeom>
          <a:solidFill>
            <a:srgbClr val="80878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FFFFFF"/>
                </a:solidFill>
              </a:rPr>
              <a:t>This Month</a:t>
            </a:r>
          </a:p>
        </p:txBody>
      </p:sp>
      <p:sp>
        <p:nvSpPr>
          <p:cNvPr id="77" name="Shape 77"/>
          <p:cNvSpPr/>
          <p:nvPr/>
        </p:nvSpPr>
        <p:spPr>
          <a:xfrm>
            <a:off x="2907468" y="365783"/>
            <a:ext cx="6713168" cy="984809"/>
          </a:xfrm>
          <a:prstGeom prst="rect">
            <a:avLst/>
          </a:prstGeom>
          <a:ln w="12700">
            <a:miter lim="400000"/>
          </a:ln>
          <a:effectLst>
            <a:outerShdw blurRad="76200" dir="18900000" sy="23000" kx="-1200000" algn="bl" rotWithShape="0">
              <a:schemeClr val="bg1">
                <a:alpha val="20000"/>
              </a:scheme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600" b="1" cap="all" dirty="0">
                <a:solidFill>
                  <a:srgbClr val="C82506"/>
                </a:solidFill>
                <a:latin typeface="Didot"/>
                <a:ea typeface="Didot"/>
                <a:cs typeface="Didot"/>
                <a:sym typeface="Didot"/>
              </a:rPr>
              <a:t>PETMON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2778" y="21660"/>
            <a:ext cx="8774832" cy="11444443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Shape 80"/>
          <p:cNvSpPr/>
          <p:nvPr/>
        </p:nvSpPr>
        <p:spPr>
          <a:xfrm>
            <a:off x="4975361" y="1302158"/>
            <a:ext cx="3903659" cy="6721159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title" idx="4294967295"/>
          </p:nvPr>
        </p:nvSpPr>
        <p:spPr>
          <a:xfrm>
            <a:off x="5146955" y="1388770"/>
            <a:ext cx="3242417" cy="977004"/>
          </a:xfrm>
          <a:prstGeom prst="rect">
            <a:avLst/>
          </a:prstGeom>
        </p:spPr>
        <p:txBody>
          <a:bodyPr anchor="b"/>
          <a:lstStyle/>
          <a:p>
            <a:pPr lvl="0" defTabSz="362204">
              <a:defRPr sz="1800" cap="none">
                <a:solidFill>
                  <a:srgbClr val="000000"/>
                </a:solidFill>
              </a:defRPr>
            </a:pPr>
            <a:r>
              <a:rPr lang="en-US" sz="4464" cap="all" dirty="0">
                <a:solidFill>
                  <a:srgbClr val="EB3D44"/>
                </a:solidFill>
              </a:rPr>
              <a:t>   </a:t>
            </a:r>
            <a:r>
              <a:rPr sz="4464" cap="all" dirty="0">
                <a:solidFill>
                  <a:srgbClr val="EB3D44"/>
                </a:solidFill>
              </a:rPr>
              <a:t>PETMON</a:t>
            </a:r>
          </a:p>
        </p:txBody>
      </p:sp>
      <p:graphicFrame>
        <p:nvGraphicFramePr>
          <p:cNvPr id="84" name="Table 84"/>
          <p:cNvGraphicFramePr/>
          <p:nvPr>
            <p:extLst>
              <p:ext uri="{D42A27DB-BD31-4B8C-83A1-F6EECF244321}">
                <p14:modId xmlns:p14="http://schemas.microsoft.com/office/powerpoint/2010/main" val="3065933666"/>
              </p:ext>
            </p:extLst>
          </p:nvPr>
        </p:nvGraphicFramePr>
        <p:xfrm>
          <a:off x="4975361" y="3006023"/>
          <a:ext cx="3903658" cy="5017295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8887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4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7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</a:rPr>
                        <a:t>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N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</a:rPr>
                        <a:t>ow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</a:rPr>
                        <a:t>oday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</a:rPr>
                        <a:t>Yesterday</a:t>
                      </a:r>
                      <a:endParaRPr sz="18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P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ulse
</a:t>
                      </a: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R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ate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4277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B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ody
</a:t>
                      </a: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T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emp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1006"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b="1" dirty="0">
                          <a:solidFill>
                            <a:srgbClr val="FFFFFF"/>
                          </a:solidFill>
                        </a:rPr>
                        <a:t>C</a:t>
                      </a: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alories </a:t>
                      </a:r>
                    </a:p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000" b="1" dirty="0">
                          <a:solidFill>
                            <a:srgbClr val="FFFFFF"/>
                          </a:solidFill>
                        </a:rPr>
                        <a:t>burnt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lvl="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000" dirty="0">
                          <a:solidFill>
                            <a:srgbClr val="5A5F5E"/>
                          </a:solidFill>
                        </a:rPr>
                        <a:t>…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109</Words>
  <Application>Microsoft Office PowerPoint</Application>
  <PresentationFormat>Custom</PresentationFormat>
  <Paragraphs>62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Didot</vt:lpstr>
      <vt:lpstr>Gill Sans Light</vt:lpstr>
      <vt:lpstr>Helvetica Neue</vt:lpstr>
      <vt:lpstr>Showroom</vt:lpstr>
      <vt:lpstr>  PETMON</vt:lpstr>
      <vt:lpstr>ARE YOU A PET OWNER?  then YOUR PET’S health must matter to you</vt:lpstr>
      <vt:lpstr>THEN why NOT</vt:lpstr>
      <vt:lpstr>PowerPoint Presentation</vt:lpstr>
      <vt:lpstr>PowerPoint Presentation</vt:lpstr>
      <vt:lpstr>PowerPoint Presentation</vt:lpstr>
      <vt:lpstr>PETMON</vt:lpstr>
      <vt:lpstr>PowerPoint Presentation</vt:lpstr>
      <vt:lpstr>   PETMON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PET-MON</dc:title>
  <cp:lastModifiedBy>Rishabh Banga</cp:lastModifiedBy>
  <cp:revision>50</cp:revision>
  <dcterms:modified xsi:type="dcterms:W3CDTF">2016-08-06T12:12:03Z</dcterms:modified>
</cp:coreProperties>
</file>